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51" r:id="rId2"/>
  </p:sldMasterIdLst>
  <p:notesMasterIdLst>
    <p:notesMasterId r:id="rId17"/>
  </p:notesMasterIdLst>
  <p:sldIdLst>
    <p:sldId id="272" r:id="rId3"/>
    <p:sldId id="257" r:id="rId4"/>
    <p:sldId id="273" r:id="rId5"/>
    <p:sldId id="263" r:id="rId6"/>
    <p:sldId id="264" r:id="rId7"/>
    <p:sldId id="274" r:id="rId8"/>
    <p:sldId id="266" r:id="rId9"/>
    <p:sldId id="277" r:id="rId10"/>
    <p:sldId id="278" r:id="rId11"/>
    <p:sldId id="275" r:id="rId12"/>
    <p:sldId id="269" r:id="rId13"/>
    <p:sldId id="279" r:id="rId14"/>
    <p:sldId id="280" r:id="rId15"/>
    <p:sldId id="276" r:id="rId16"/>
  </p:sldIdLst>
  <p:sldSz cx="24377650" cy="13716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Lato Light" panose="020B0604020202020204" charset="0"/>
      <p:regular r:id="rId26"/>
      <p:bold r:id="rId27"/>
      <p:italic r:id="rId28"/>
      <p:bold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oppins Medium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6455F6-FE35-4F8A-8ACA-E1218380E7E8}">
  <a:tblStyle styleId="{456455F6-FE35-4F8A-8ACA-E1218380E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8" y="5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Corbel" panose="020B0503020204020204" pitchFamily="34" charset="0"/>
                <a:ea typeface="Roboto"/>
                <a:cs typeface="Roboto"/>
                <a:sym typeface="Roboto"/>
              </a:rPr>
              <a:t>You may have more than 2 subnets.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9" name="Google Shape;1389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22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5" name="Google Shape;1405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45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6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1" name="Google Shape;1431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28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2" y="3200400"/>
            <a:ext cx="7096393" cy="2743200"/>
          </a:xfrm>
        </p:spPr>
        <p:txBody>
          <a:bodyPr anchor="b">
            <a:normAutofit/>
          </a:bodyPr>
          <a:lstStyle>
            <a:lvl1pPr algn="ctr">
              <a:defRPr sz="4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1326" y="1371599"/>
            <a:ext cx="12478729" cy="10210802"/>
          </a:xfrm>
        </p:spPr>
        <p:txBody>
          <a:bodyPr anchor="ctr">
            <a:normAutofit/>
          </a:bodyPr>
          <a:lstStyle>
            <a:lvl1pPr>
              <a:defRPr sz="3999"/>
            </a:lvl1pPr>
            <a:lvl2pPr>
              <a:defRPr sz="3599"/>
            </a:lvl2pPr>
            <a:lvl3pPr>
              <a:defRPr sz="3199"/>
            </a:lvl3pPr>
            <a:lvl4pPr>
              <a:defRPr sz="2799"/>
            </a:lvl4pPr>
            <a:lvl5pPr>
              <a:defRPr sz="2799"/>
            </a:lvl5pPr>
            <a:lvl6pPr>
              <a:defRPr sz="2799"/>
            </a:lvl6pPr>
            <a:lvl7pPr>
              <a:defRPr sz="2799"/>
            </a:lvl7pPr>
            <a:lvl8pPr>
              <a:defRPr sz="2799"/>
            </a:lvl8pPr>
            <a:lvl9pPr>
              <a:defRPr sz="2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7852" y="5943600"/>
            <a:ext cx="7096393" cy="3657600"/>
          </a:xfrm>
        </p:spPr>
        <p:txBody>
          <a:bodyPr>
            <a:normAutofit/>
          </a:bodyPr>
          <a:lstStyle>
            <a:lvl1pPr marL="0" indent="0" algn="ctr">
              <a:buNone/>
              <a:defRPr sz="3199"/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155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676" y="3505198"/>
            <a:ext cx="10849490" cy="2743200"/>
          </a:xfrm>
        </p:spPr>
        <p:txBody>
          <a:bodyPr anchor="b">
            <a:normAutofit/>
          </a:bodyPr>
          <a:lstStyle>
            <a:lvl1pPr algn="ctr">
              <a:defRPr sz="5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85409" y="1828800"/>
            <a:ext cx="6560239" cy="9144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199"/>
            </a:lvl1pPr>
            <a:lvl2pPr marL="914171" indent="0">
              <a:buNone/>
              <a:defRPr sz="3199"/>
            </a:lvl2pPr>
            <a:lvl3pPr marL="1828343" indent="0">
              <a:buNone/>
              <a:defRPr sz="3199"/>
            </a:lvl3pPr>
            <a:lvl4pPr marL="2742514" indent="0">
              <a:buNone/>
              <a:defRPr sz="3199"/>
            </a:lvl4pPr>
            <a:lvl5pPr marL="3656686" indent="0">
              <a:buNone/>
              <a:defRPr sz="3199"/>
            </a:lvl5pPr>
            <a:lvl6pPr marL="4570857" indent="0">
              <a:buNone/>
              <a:defRPr sz="3199"/>
            </a:lvl6pPr>
            <a:lvl7pPr marL="5485028" indent="0">
              <a:buNone/>
              <a:defRPr sz="3199"/>
            </a:lvl7pPr>
            <a:lvl8pPr marL="6399200" indent="0">
              <a:buNone/>
              <a:defRPr sz="3199"/>
            </a:lvl8pPr>
            <a:lvl9pPr marL="7313371" indent="0">
              <a:buNone/>
              <a:defRPr sz="31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4676" y="6248398"/>
            <a:ext cx="10849490" cy="3657600"/>
          </a:xfrm>
        </p:spPr>
        <p:txBody>
          <a:bodyPr>
            <a:normAutofit/>
          </a:bodyPr>
          <a:lstStyle>
            <a:lvl1pPr marL="0" indent="0" algn="ctr">
              <a:buNone/>
              <a:defRPr sz="3599"/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461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0" y="9465730"/>
            <a:ext cx="20032204" cy="1133476"/>
          </a:xfrm>
        </p:spPr>
        <p:txBody>
          <a:bodyPr anchor="b">
            <a:normAutofit/>
          </a:bodyPr>
          <a:lstStyle>
            <a:lvl1pPr algn="ctr">
              <a:defRPr sz="4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70781" y="1864224"/>
            <a:ext cx="16447604" cy="63299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199"/>
            </a:lvl1pPr>
            <a:lvl2pPr marL="914171" indent="0">
              <a:buNone/>
              <a:defRPr sz="3199"/>
            </a:lvl2pPr>
            <a:lvl3pPr marL="1828343" indent="0">
              <a:buNone/>
              <a:defRPr sz="3199"/>
            </a:lvl3pPr>
            <a:lvl4pPr marL="2742514" indent="0">
              <a:buNone/>
              <a:defRPr sz="3199"/>
            </a:lvl4pPr>
            <a:lvl5pPr marL="3656686" indent="0">
              <a:buNone/>
              <a:defRPr sz="3199"/>
            </a:lvl5pPr>
            <a:lvl6pPr marL="4570857" indent="0">
              <a:buNone/>
              <a:defRPr sz="3199"/>
            </a:lvl6pPr>
            <a:lvl7pPr marL="5485028" indent="0">
              <a:buNone/>
              <a:defRPr sz="3199"/>
            </a:lvl7pPr>
            <a:lvl8pPr marL="6399200" indent="0">
              <a:buNone/>
              <a:defRPr sz="3199"/>
            </a:lvl8pPr>
            <a:lvl9pPr marL="7313371" indent="0">
              <a:buNone/>
              <a:defRPr sz="31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7850" y="10599206"/>
            <a:ext cx="20032204" cy="987424"/>
          </a:xfrm>
        </p:spPr>
        <p:txBody>
          <a:bodyPr>
            <a:normAutofit/>
          </a:bodyPr>
          <a:lstStyle>
            <a:lvl1pPr marL="0" indent="0" algn="ctr">
              <a:buNone/>
              <a:defRPr sz="2799"/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55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2" y="1371600"/>
            <a:ext cx="20032204" cy="6096000"/>
          </a:xfrm>
        </p:spPr>
        <p:txBody>
          <a:bodyPr anchor="ctr">
            <a:normAutofit/>
          </a:bodyPr>
          <a:lstStyle>
            <a:lvl1pPr algn="ctr">
              <a:defRPr sz="639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52" y="8686800"/>
            <a:ext cx="20032208" cy="2895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9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832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96391" y="1726046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599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81176" y="5638798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5996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274" y="1371601"/>
            <a:ext cx="17975342" cy="5486398"/>
          </a:xfrm>
        </p:spPr>
        <p:txBody>
          <a:bodyPr anchor="ctr">
            <a:normAutofit/>
          </a:bodyPr>
          <a:lstStyle>
            <a:lvl1pPr algn="ctr">
              <a:defRPr sz="6398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72354" y="6857998"/>
            <a:ext cx="17061186" cy="762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3599"/>
            </a:lvl1pPr>
            <a:lvl2pPr marL="914171" indent="0">
              <a:buFontTx/>
              <a:buNone/>
              <a:defRPr/>
            </a:lvl2pPr>
            <a:lvl3pPr marL="1828343" indent="0">
              <a:buFontTx/>
              <a:buNone/>
              <a:defRPr/>
            </a:lvl3pPr>
            <a:lvl4pPr marL="2742514" indent="0">
              <a:buFontTx/>
              <a:buNone/>
              <a:defRPr/>
            </a:lvl4pPr>
            <a:lvl5pPr marL="36566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50" y="8686800"/>
            <a:ext cx="20032204" cy="2895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9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3604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4" y="6617162"/>
            <a:ext cx="20032200" cy="2937600"/>
          </a:xfrm>
        </p:spPr>
        <p:txBody>
          <a:bodyPr anchor="b">
            <a:normAutofit/>
          </a:bodyPr>
          <a:lstStyle>
            <a:lvl1pPr algn="r">
              <a:defRPr sz="639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51" y="9554762"/>
            <a:ext cx="20032202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39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0961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196391" y="1726046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599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81176" y="5638798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5996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274" y="1371601"/>
            <a:ext cx="17975342" cy="5486398"/>
          </a:xfrm>
        </p:spPr>
        <p:txBody>
          <a:bodyPr anchor="ctr">
            <a:normAutofit/>
          </a:bodyPr>
          <a:lstStyle>
            <a:lvl1pPr algn="ctr">
              <a:defRPr sz="6398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67853" y="7772400"/>
            <a:ext cx="20032202" cy="1778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4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51" y="9550400"/>
            <a:ext cx="20032202" cy="2032000"/>
          </a:xfrm>
        </p:spPr>
        <p:txBody>
          <a:bodyPr anchor="t">
            <a:normAutofit/>
          </a:bodyPr>
          <a:lstStyle>
            <a:lvl1pPr marL="0" indent="0" algn="r">
              <a:buNone/>
              <a:defRPr sz="35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6514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3" y="1371601"/>
            <a:ext cx="20032206" cy="54546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67852" y="7010400"/>
            <a:ext cx="20032208" cy="1676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55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50" y="8686800"/>
            <a:ext cx="20032208" cy="2895600"/>
          </a:xfrm>
        </p:spPr>
        <p:txBody>
          <a:bodyPr anchor="t">
            <a:normAutofit/>
          </a:bodyPr>
          <a:lstStyle>
            <a:lvl1pPr marL="0" indent="0" algn="l">
              <a:buNone/>
              <a:defRPr sz="35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6066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4718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460242" y="1371600"/>
            <a:ext cx="3539816" cy="1021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7851" y="1371600"/>
            <a:ext cx="16035307" cy="10210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532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30. Bullets 1–4 (Yellow/Green)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Corbel" panose="020B0503020204020204" pitchFamily="34" charset="0"/>
                <a:ea typeface="Roboto Medium"/>
                <a:cs typeface="Corbel" panose="020B0503020204020204" pitchFamily="34" charset="0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374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Corbel" panose="020B0503020204020204" pitchFamily="34" charset="0"/>
                <a:ea typeface="Roboto Medium"/>
                <a:cs typeface="Corbel" panose="020B0503020204020204" pitchFamily="34" charset="0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Corbel" panose="020B0503020204020204" pitchFamily="34" charset="0"/>
                <a:ea typeface="Roboto"/>
                <a:cs typeface="Corbel" panose="020B0503020204020204" pitchFamily="34" charset="0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99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91916" y="-9525"/>
            <a:ext cx="10027212" cy="13725526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5277" y="2760137"/>
            <a:ext cx="17144778" cy="5232398"/>
          </a:xfrm>
        </p:spPr>
        <p:txBody>
          <a:bodyPr anchor="b">
            <a:normAutofit/>
          </a:bodyPr>
          <a:lstStyle>
            <a:lvl1pPr algn="r">
              <a:defRPr sz="11997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8403" y="7992534"/>
            <a:ext cx="13971651" cy="2777068"/>
          </a:xfrm>
        </p:spPr>
        <p:txBody>
          <a:bodyPr anchor="t">
            <a:normAutofit/>
          </a:bodyPr>
          <a:lstStyle>
            <a:lvl1pPr marL="0" indent="0" algn="r">
              <a:buNone/>
              <a:defRPr sz="4199">
                <a:solidFill>
                  <a:schemeClr val="tx1"/>
                </a:solidFill>
              </a:defRPr>
            </a:lvl1pPr>
            <a:lvl2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0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39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2047" y="11766551"/>
            <a:ext cx="8645836" cy="73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575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898009" y="11734263"/>
            <a:ext cx="1102047" cy="7302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126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219" y="5333998"/>
            <a:ext cx="17856843" cy="4220764"/>
          </a:xfrm>
        </p:spPr>
        <p:txBody>
          <a:bodyPr anchor="b"/>
          <a:lstStyle>
            <a:lvl1pPr algn="r">
              <a:defRPr sz="799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216" y="9554762"/>
            <a:ext cx="17856845" cy="1720800"/>
          </a:xfrm>
        </p:spPr>
        <p:txBody>
          <a:bodyPr anchor="t">
            <a:normAutofit/>
          </a:bodyPr>
          <a:lstStyle>
            <a:lvl1pPr marL="0" indent="0" algn="r">
              <a:buNone/>
              <a:defRPr sz="3999">
                <a:solidFill>
                  <a:schemeClr val="tx1"/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904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850" y="1371601"/>
            <a:ext cx="20032208" cy="3505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7852" y="5333999"/>
            <a:ext cx="9787560" cy="6248402"/>
          </a:xfrm>
        </p:spPr>
        <p:txBody>
          <a:bodyPr>
            <a:normAutofit/>
          </a:bodyPr>
          <a:lstStyle>
            <a:lvl1pPr>
              <a:defRPr sz="3599"/>
            </a:lvl1pPr>
            <a:lvl2pPr>
              <a:defRPr sz="3199"/>
            </a:lvl2pPr>
            <a:lvl3pPr>
              <a:defRPr sz="27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12493" y="5334000"/>
            <a:ext cx="9787562" cy="6248400"/>
          </a:xfrm>
        </p:spPr>
        <p:txBody>
          <a:bodyPr>
            <a:normAutofit/>
          </a:bodyPr>
          <a:lstStyle>
            <a:lvl1pPr>
              <a:defRPr sz="3599"/>
            </a:lvl1pPr>
            <a:lvl2pPr>
              <a:defRPr sz="3199"/>
            </a:lvl2pPr>
            <a:lvl3pPr>
              <a:defRPr sz="27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634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3435" y="5317066"/>
            <a:ext cx="9211976" cy="1152524"/>
          </a:xfrm>
        </p:spPr>
        <p:txBody>
          <a:bodyPr anchor="b">
            <a:noAutofit/>
          </a:bodyPr>
          <a:lstStyle>
            <a:lvl1pPr marL="0" indent="0">
              <a:buNone/>
              <a:defRPr sz="5599" b="0">
                <a:solidFill>
                  <a:schemeClr val="accent1">
                    <a:lumMod val="75000"/>
                  </a:schemeClr>
                </a:solidFill>
              </a:defRPr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7849" y="6670674"/>
            <a:ext cx="9787562" cy="4911724"/>
          </a:xfrm>
        </p:spPr>
        <p:txBody>
          <a:bodyPr anchor="t">
            <a:normAutofit/>
          </a:bodyPr>
          <a:lstStyle>
            <a:lvl1pPr>
              <a:defRPr sz="3599"/>
            </a:lvl1pPr>
            <a:lvl2pPr>
              <a:defRPr sz="3199"/>
            </a:lvl2pPr>
            <a:lvl3pPr>
              <a:defRPr sz="27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757392" y="5334000"/>
            <a:ext cx="9242666" cy="1152524"/>
          </a:xfrm>
        </p:spPr>
        <p:txBody>
          <a:bodyPr anchor="b">
            <a:noAutofit/>
          </a:bodyPr>
          <a:lstStyle>
            <a:lvl1pPr marL="0" indent="0">
              <a:buNone/>
              <a:defRPr sz="5599" b="0">
                <a:solidFill>
                  <a:schemeClr val="accent1">
                    <a:lumMod val="75000"/>
                  </a:schemeClr>
                </a:solidFill>
              </a:defRPr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212493" y="6670674"/>
            <a:ext cx="9787562" cy="4911724"/>
          </a:xfrm>
        </p:spPr>
        <p:txBody>
          <a:bodyPr anchor="t">
            <a:normAutofit/>
          </a:bodyPr>
          <a:lstStyle>
            <a:lvl1pPr>
              <a:defRPr sz="3599"/>
            </a:lvl1pPr>
            <a:lvl2pPr>
              <a:defRPr sz="3199"/>
            </a:lvl2pPr>
            <a:lvl3pPr>
              <a:defRPr sz="2799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368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188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969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1546" y="1"/>
            <a:ext cx="4872357" cy="13716002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7850" y="1371601"/>
            <a:ext cx="20032208" cy="350519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7848" y="5333999"/>
            <a:ext cx="20032208" cy="624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460243" y="11766551"/>
            <a:ext cx="228540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219" y="11766551"/>
            <a:ext cx="141646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98009" y="11766551"/>
            <a:ext cx="110204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</p:sldLayoutIdLst>
  <p:hf hdr="0" ftr="0" dt="0"/>
  <p:txStyles>
    <p:titleStyle>
      <a:lvl1pPr algn="ctr" defTabSz="914171" rtl="0" eaLnBrk="1" latinLnBrk="0" hangingPunct="1">
        <a:spcBef>
          <a:spcPct val="0"/>
        </a:spcBef>
        <a:buNone/>
        <a:defRPr sz="7998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357" indent="-571357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4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485529" indent="-571357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399700" indent="-571357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5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085328" indent="-342814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31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999500" indent="-342814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027943" indent="-457086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942114" indent="-457086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6856286" indent="-457086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7770457" indent="-457086" algn="l" defTabSz="914171" rtl="0" eaLnBrk="1" latinLnBrk="0" hangingPunct="1">
        <a:spcBef>
          <a:spcPct val="20000"/>
        </a:spcBef>
        <a:spcAft>
          <a:spcPts val="12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2"/>
            <a:ext cx="8805123" cy="13716002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8858" y="0"/>
            <a:ext cx="4872359" cy="13716002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F4665-CE7C-4E8F-9951-6A7B312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83" y="2792360"/>
            <a:ext cx="13392766" cy="7685140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BEEB-3585-4D89-BAD9-0D0BD23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98007" y="11766550"/>
            <a:ext cx="1102047" cy="7302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24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2"/>
            <a:ext cx="8805123" cy="13716002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8858" y="0"/>
            <a:ext cx="4872359" cy="13716002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F4665-CE7C-4E8F-9951-6A7B312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83" y="2792360"/>
            <a:ext cx="13392766" cy="7685140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 dirty="0"/>
              <a:t>Malicious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BEEB-3585-4D89-BAD9-0D0BD23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98007" y="11766550"/>
            <a:ext cx="1102047" cy="7302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0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>
            <a:spLocks noGrp="1"/>
          </p:cNvSpPr>
          <p:nvPr>
            <p:ph type="title"/>
          </p:nvPr>
        </p:nvSpPr>
        <p:spPr>
          <a:xfrm>
            <a:off x="3232924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Created Web Server on the Corporate Server</a:t>
            </a:r>
            <a:endParaRPr b="1" dirty="0"/>
          </a:p>
        </p:txBody>
      </p:sp>
      <p:sp>
        <p:nvSpPr>
          <p:cNvPr id="1434" name="Google Shape;1434;p97"/>
          <p:cNvSpPr txBox="1">
            <a:spLocks noGrp="1"/>
          </p:cNvSpPr>
          <p:nvPr>
            <p:ph type="subTitle" idx="1"/>
          </p:nvPr>
        </p:nvSpPr>
        <p:spPr>
          <a:xfrm>
            <a:off x="3232924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Summarize the following: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body" idx="3"/>
          </p:nvPr>
        </p:nvSpPr>
        <p:spPr>
          <a:xfrm>
            <a:off x="3232924" y="3238125"/>
            <a:ext cx="20413265" cy="227128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en-US" dirty="0"/>
              <a:t>Listed as source from corporate packet capture.</a:t>
            </a: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en-US" dirty="0"/>
              <a:t>frank-in-ted.com: site created on corporate server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FCA4B-F976-4B7B-8301-277A243E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94"/>
          <a:stretch/>
        </p:blipFill>
        <p:spPr>
          <a:xfrm>
            <a:off x="4556388" y="5131060"/>
            <a:ext cx="16017611" cy="7840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>
            <a:spLocks noGrp="1"/>
          </p:cNvSpPr>
          <p:nvPr>
            <p:ph type="title"/>
          </p:nvPr>
        </p:nvSpPr>
        <p:spPr>
          <a:xfrm>
            <a:off x="3232924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Malware Downloaded: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june11.dll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" name="Google Shape;1434;p97"/>
          <p:cNvSpPr txBox="1">
            <a:spLocks noGrp="1"/>
          </p:cNvSpPr>
          <p:nvPr>
            <p:ph type="subTitle" idx="1"/>
          </p:nvPr>
        </p:nvSpPr>
        <p:spPr>
          <a:xfrm>
            <a:off x="3232924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Summarize the following: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body" idx="3"/>
          </p:nvPr>
        </p:nvSpPr>
        <p:spPr>
          <a:xfrm>
            <a:off x="3232924" y="3424667"/>
            <a:ext cx="20413265" cy="227128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/>
              <a:t>Traffic/Protocol observed: HTTP</a:t>
            </a: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en-US" dirty="0"/>
              <a:t>june11.dll was found.</a:t>
            </a: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en-US" dirty="0"/>
              <a:t>Used virustotal.com to confirm that it was classified as a trojan.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01018-7360-40B5-AE9F-4942077B5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17"/>
          <a:stretch/>
        </p:blipFill>
        <p:spPr>
          <a:xfrm>
            <a:off x="4473653" y="6345117"/>
            <a:ext cx="17014166" cy="59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>
            <a:spLocks noGrp="1"/>
          </p:cNvSpPr>
          <p:nvPr>
            <p:ph type="title"/>
          </p:nvPr>
        </p:nvSpPr>
        <p:spPr>
          <a:xfrm>
            <a:off x="3232924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Phishing: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invoice.86495.doc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" name="Google Shape;1434;p97"/>
          <p:cNvSpPr txBox="1">
            <a:spLocks noGrp="1"/>
          </p:cNvSpPr>
          <p:nvPr>
            <p:ph type="subTitle" idx="1"/>
          </p:nvPr>
        </p:nvSpPr>
        <p:spPr>
          <a:xfrm>
            <a:off x="3232924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Summarize the following: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body" idx="3"/>
          </p:nvPr>
        </p:nvSpPr>
        <p:spPr>
          <a:xfrm>
            <a:off x="3232924" y="3424667"/>
            <a:ext cx="20413265" cy="227128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/>
              <a:t>Traffic/Protocol observed: HTTP</a:t>
            </a:r>
          </a:p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en-US" dirty="0"/>
              <a:t>Potential phishing disguised as invoice from online toy seller.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7EB6A-FF24-450B-A3F0-842A20039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32" t="5991" r="11376" b="4623"/>
          <a:stretch/>
        </p:blipFill>
        <p:spPr>
          <a:xfrm>
            <a:off x="14343839" y="4966129"/>
            <a:ext cx="8604250" cy="77443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7D394-6537-487C-8832-31099700B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"/>
          <a:stretch/>
        </p:blipFill>
        <p:spPr>
          <a:xfrm>
            <a:off x="4274338" y="4966129"/>
            <a:ext cx="9651212" cy="7744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664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049021" y="2"/>
            <a:ext cx="10027212" cy="13715997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F4665-CE7C-4E8F-9951-6A7B312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849" y="1848464"/>
            <a:ext cx="16345684" cy="6571732"/>
          </a:xfrm>
        </p:spPr>
        <p:txBody>
          <a:bodyPr>
            <a:normAutofit/>
          </a:bodyPr>
          <a:lstStyle/>
          <a:p>
            <a:pPr algn="l"/>
            <a:r>
              <a:rPr lang="en-US" sz="12300" b="1" dirty="0"/>
              <a:t>The End.</a:t>
            </a:r>
            <a:br>
              <a:rPr lang="en-US" sz="12300" b="1" dirty="0"/>
            </a:br>
            <a:r>
              <a:rPr lang="en-US" sz="12300" i="1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BEEB-3585-4D89-BAD9-0D0BD23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98007" y="11766550"/>
            <a:ext cx="1102047" cy="7302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86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3205709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Table of Contents</a:t>
            </a:r>
            <a:endParaRPr b="1" dirty="0"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3205709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This document contains the following resources: </a:t>
            </a:r>
            <a:endParaRPr i="1" dirty="0"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3588566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Traffic Profile</a:t>
            </a:r>
            <a:endParaRPr sz="5400" dirty="0"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58358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Normal Activity</a:t>
            </a:r>
            <a:endParaRPr sz="5400" dirty="0"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80830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dk1"/>
                </a:solidFill>
              </a:rPr>
              <a:t>Malicious Activity</a:t>
            </a:r>
            <a:endParaRPr sz="5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2"/>
            <a:ext cx="8805123" cy="13716002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8858" y="0"/>
            <a:ext cx="4872359" cy="13716002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F4665-CE7C-4E8F-9951-6A7B312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83" y="2792360"/>
            <a:ext cx="13392766" cy="7685140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 dirty="0"/>
              <a:t>Traffic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BEEB-3585-4D89-BAD9-0D0BD23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98007" y="11766550"/>
            <a:ext cx="1102047" cy="7302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8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>
            <a:spLocks noGrp="1"/>
          </p:cNvSpPr>
          <p:nvPr>
            <p:ph type="title"/>
          </p:nvPr>
        </p:nvSpPr>
        <p:spPr>
          <a:xfrm>
            <a:off x="3158278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Traffic Profile</a:t>
            </a:r>
            <a:endParaRPr b="1" dirty="0"/>
          </a:p>
        </p:txBody>
      </p:sp>
      <p:sp>
        <p:nvSpPr>
          <p:cNvPr id="1383" name="Google Shape;1383;p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1384" name="Google Shape;1384;p91"/>
          <p:cNvSpPr txBox="1">
            <a:spLocks noGrp="1"/>
          </p:cNvSpPr>
          <p:nvPr>
            <p:ph type="body" idx="3"/>
          </p:nvPr>
        </p:nvSpPr>
        <p:spPr>
          <a:xfrm>
            <a:off x="3158278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i="1" dirty="0"/>
              <a:t>Our analysis identified the following characteristics of the traffic on the network: </a:t>
            </a:r>
            <a:endParaRPr sz="4400" i="1" dirty="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>
            <p:extLst>
              <p:ext uri="{D42A27DB-BD31-4B8C-83A1-F6EECF244321}">
                <p14:modId xmlns:p14="http://schemas.microsoft.com/office/powerpoint/2010/main" val="4169407693"/>
              </p:ext>
            </p:extLst>
          </p:nvPr>
        </p:nvGraphicFramePr>
        <p:xfrm>
          <a:off x="1176963" y="3562475"/>
          <a:ext cx="21995625" cy="9477950"/>
        </p:xfrm>
        <a:graphic>
          <a:graphicData uri="http://schemas.openxmlformats.org/drawingml/2006/table">
            <a:tbl>
              <a:tblPr>
                <a:noFill/>
                <a:tableStyleId>{456455F6-FE35-4F8A-8ACA-E1218380E7E8}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solidFill>
                            <a:srgbClr val="FFFFFF"/>
                          </a:solidFill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solidFill>
                          <a:srgbClr val="FFFFFF"/>
                        </a:solidFill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172.16.4.205, 166.62.111.64,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10.0.0.201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HTTP, UDP, and TCP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808 IPv4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10.6.12.0/24, 127.16.4.0/24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10.0.0.0/24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dirty="0"/>
                        <a:t>june11.dll, invoice.86495.doc</a:t>
                      </a:r>
                      <a:endParaRPr sz="4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Corbel" panose="020B0503020204020204" pitchFamily="34" charset="0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dirty="0">
                        <a:latin typeface="Corbel" panose="020B0503020204020204" pitchFamily="3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>
            <a:spLocks noGrp="1"/>
          </p:cNvSpPr>
          <p:nvPr>
            <p:ph type="title"/>
          </p:nvPr>
        </p:nvSpPr>
        <p:spPr>
          <a:xfrm>
            <a:off x="3176940" y="0"/>
            <a:ext cx="20469249" cy="1418253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Behavioral Analysis</a:t>
            </a:r>
            <a:endParaRPr b="1" dirty="0"/>
          </a:p>
        </p:txBody>
      </p:sp>
      <p:sp>
        <p:nvSpPr>
          <p:cNvPr id="1392" name="Google Shape;1392;p92"/>
          <p:cNvSpPr txBox="1">
            <a:spLocks noGrp="1"/>
          </p:cNvSpPr>
          <p:nvPr>
            <p:ph type="subTitle" idx="1"/>
          </p:nvPr>
        </p:nvSpPr>
        <p:spPr>
          <a:xfrm>
            <a:off x="3176940" y="1802599"/>
            <a:ext cx="20469249" cy="1017267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Purpose of Traffic on the Network</a:t>
            </a:r>
            <a:endParaRPr b="1" dirty="0"/>
          </a:p>
        </p:txBody>
      </p:sp>
      <p:sp>
        <p:nvSpPr>
          <p:cNvPr id="1393" name="Google Shape;1393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1395" name="Google Shape;1395;p92"/>
          <p:cNvSpPr txBox="1">
            <a:spLocks noGrp="1"/>
          </p:cNvSpPr>
          <p:nvPr>
            <p:ph type="body" idx="3"/>
          </p:nvPr>
        </p:nvSpPr>
        <p:spPr>
          <a:xfrm>
            <a:off x="3176940" y="3424667"/>
            <a:ext cx="20469249" cy="96864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Users were observed engaging in the following kinds of activity.</a:t>
            </a:r>
            <a:endParaRPr sz="4400"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sz="4400" dirty="0"/>
            </a:br>
            <a:r>
              <a:rPr lang="en-US" sz="4400" dirty="0"/>
              <a:t>“</a:t>
            </a:r>
            <a:r>
              <a:rPr lang="en-US" sz="4400" b="1" dirty="0"/>
              <a:t>Normal</a:t>
            </a:r>
            <a:r>
              <a:rPr lang="en-US" sz="4400" dirty="0"/>
              <a:t>”</a:t>
            </a:r>
            <a:r>
              <a:rPr lang="en-US" sz="4400" b="1" dirty="0"/>
              <a:t> Activity</a:t>
            </a:r>
            <a:endParaRPr sz="4400"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sz="4400" dirty="0"/>
              <a:t>Watching YouTube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sz="4400" dirty="0"/>
              <a:t>Reading News Articles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sz="4400" dirty="0"/>
              <a:t>Reading Blogs</a:t>
            </a:r>
            <a:endParaRPr sz="4400"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4400" b="1" dirty="0"/>
              <a:t>Suspicious Activity</a:t>
            </a:r>
            <a:endParaRPr sz="4400"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sz="4400" dirty="0"/>
              <a:t>Created web server on the corporate network.</a:t>
            </a:r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sz="4400" dirty="0"/>
              <a:t>Malware downloaded: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june11.dll</a:t>
            </a:r>
          </a:p>
          <a:p>
            <a:pPr marL="914400" lvl="0">
              <a:spcBef>
                <a:spcPts val="2100"/>
              </a:spcBef>
            </a:pPr>
            <a:r>
              <a:rPr lang="en-US" sz="4400" dirty="0"/>
              <a:t>Phishing: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invoice.86495.doc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2"/>
            <a:ext cx="8805123" cy="13716002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8858" y="0"/>
            <a:ext cx="4872359" cy="13716002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F4665-CE7C-4E8F-9951-6A7B312EB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8283" y="2792360"/>
            <a:ext cx="13392766" cy="7685140"/>
          </a:xfrm>
        </p:spPr>
        <p:txBody>
          <a:bodyPr anchor="ctr">
            <a:normAutofit/>
          </a:bodyPr>
          <a:lstStyle/>
          <a:p>
            <a:pPr algn="l"/>
            <a:r>
              <a:rPr lang="en-US" sz="9600" b="1" dirty="0"/>
              <a:t>Normal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0BEEB-3585-4D89-BAD9-0D0BD23D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898007" y="11766550"/>
            <a:ext cx="1102047" cy="730250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3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>
            <a:spLocks noGrp="1"/>
          </p:cNvSpPr>
          <p:nvPr>
            <p:ph type="title"/>
          </p:nvPr>
        </p:nvSpPr>
        <p:spPr>
          <a:xfrm>
            <a:off x="3176940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Watching YouTube</a:t>
            </a:r>
            <a:endParaRPr b="1" dirty="0"/>
          </a:p>
        </p:txBody>
      </p:sp>
      <p:sp>
        <p:nvSpPr>
          <p:cNvPr id="1408" name="Google Shape;1408;p94"/>
          <p:cNvSpPr txBox="1">
            <a:spLocks noGrp="1"/>
          </p:cNvSpPr>
          <p:nvPr>
            <p:ph type="subTitle" idx="1"/>
          </p:nvPr>
        </p:nvSpPr>
        <p:spPr>
          <a:xfrm>
            <a:off x="3176940" y="1802600"/>
            <a:ext cx="19771149" cy="1367892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dk1"/>
                </a:solidFill>
              </a:rPr>
              <a:t>Summarize the following: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09" name="Google Shape;1409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3"/>
          </p:nvPr>
        </p:nvSpPr>
        <p:spPr>
          <a:xfrm>
            <a:off x="3176940" y="3424667"/>
            <a:ext cx="20469249" cy="245035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Traffic/Protocols observed: TCP and HTTP</a:t>
            </a:r>
            <a:endParaRPr dirty="0"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User was watching  soccer videos on YouTube.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DDD2F-DD5E-4685-9751-FD93E58C9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31" b="34665"/>
          <a:stretch/>
        </p:blipFill>
        <p:spPr>
          <a:xfrm>
            <a:off x="4734325" y="5171959"/>
            <a:ext cx="15211026" cy="7825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>
            <a:spLocks noGrp="1"/>
          </p:cNvSpPr>
          <p:nvPr>
            <p:ph type="title"/>
          </p:nvPr>
        </p:nvSpPr>
        <p:spPr>
          <a:xfrm>
            <a:off x="3176940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Reading News Articles</a:t>
            </a:r>
            <a:endParaRPr b="1" dirty="0"/>
          </a:p>
        </p:txBody>
      </p:sp>
      <p:sp>
        <p:nvSpPr>
          <p:cNvPr id="1408" name="Google Shape;1408;p94"/>
          <p:cNvSpPr txBox="1">
            <a:spLocks noGrp="1"/>
          </p:cNvSpPr>
          <p:nvPr>
            <p:ph type="subTitle" idx="1"/>
          </p:nvPr>
        </p:nvSpPr>
        <p:spPr>
          <a:xfrm>
            <a:off x="3176940" y="1802600"/>
            <a:ext cx="19771149" cy="1367892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dk1"/>
                </a:solidFill>
              </a:rPr>
              <a:t>Summarize the following: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09" name="Google Shape;1409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3"/>
          </p:nvPr>
        </p:nvSpPr>
        <p:spPr>
          <a:xfrm>
            <a:off x="3176940" y="3424667"/>
            <a:ext cx="20469249" cy="245035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Traffic/Protocols observed: TCP and HTTP</a:t>
            </a:r>
            <a:endParaRPr dirty="0"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User was reading articles on time.com.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DDD2F-DD5E-4685-9751-FD93E58C9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2"/>
          <a:stretch/>
        </p:blipFill>
        <p:spPr>
          <a:xfrm>
            <a:off x="4888979" y="5120048"/>
            <a:ext cx="15552191" cy="78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9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>
            <a:spLocks noGrp="1"/>
          </p:cNvSpPr>
          <p:nvPr>
            <p:ph type="title"/>
          </p:nvPr>
        </p:nvSpPr>
        <p:spPr>
          <a:xfrm>
            <a:off x="3176940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Reading Blogs</a:t>
            </a:r>
            <a:endParaRPr b="1" dirty="0"/>
          </a:p>
        </p:txBody>
      </p:sp>
      <p:sp>
        <p:nvSpPr>
          <p:cNvPr id="1408" name="Google Shape;1408;p94"/>
          <p:cNvSpPr txBox="1">
            <a:spLocks noGrp="1"/>
          </p:cNvSpPr>
          <p:nvPr>
            <p:ph type="subTitle" idx="1"/>
          </p:nvPr>
        </p:nvSpPr>
        <p:spPr>
          <a:xfrm>
            <a:off x="3176940" y="1802600"/>
            <a:ext cx="19771149" cy="1367892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dk1"/>
                </a:solidFill>
              </a:rPr>
              <a:t>Summarize the following: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09" name="Google Shape;1409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1" name="Google Shape;1411;p94"/>
          <p:cNvSpPr txBox="1">
            <a:spLocks noGrp="1"/>
          </p:cNvSpPr>
          <p:nvPr>
            <p:ph type="body" idx="3"/>
          </p:nvPr>
        </p:nvSpPr>
        <p:spPr>
          <a:xfrm>
            <a:off x="3176940" y="3424667"/>
            <a:ext cx="20469249" cy="2450353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Traffic/Protocols observed: TCP and HTTP</a:t>
            </a:r>
            <a:endParaRPr dirty="0"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User was reading articles on mysocalledchaos.com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DDD2F-DD5E-4685-9751-FD93E58C9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69"/>
          <a:stretch/>
        </p:blipFill>
        <p:spPr>
          <a:xfrm>
            <a:off x="4727096" y="5171959"/>
            <a:ext cx="15751654" cy="7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596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370</Words>
  <Application>Microsoft Office PowerPoint</Application>
  <PresentationFormat>Custom</PresentationFormat>
  <Paragraphs>94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Corbel</vt:lpstr>
      <vt:lpstr>Calibri</vt:lpstr>
      <vt:lpstr>Lato Light</vt:lpstr>
      <vt:lpstr>Poppins Medium</vt:lpstr>
      <vt:lpstr>Roboto</vt:lpstr>
      <vt:lpstr>Poppins</vt:lpstr>
      <vt:lpstr>Office Theme</vt:lpstr>
      <vt:lpstr>Parallax</vt:lpstr>
      <vt:lpstr>Network Security</vt:lpstr>
      <vt:lpstr>Table of Contents</vt:lpstr>
      <vt:lpstr>Traffic Profile</vt:lpstr>
      <vt:lpstr>Traffic Profile</vt:lpstr>
      <vt:lpstr>Behavioral Analysis</vt:lpstr>
      <vt:lpstr>Normal Activity</vt:lpstr>
      <vt:lpstr>Watching YouTube</vt:lpstr>
      <vt:lpstr>Reading News Articles</vt:lpstr>
      <vt:lpstr>Reading Blogs</vt:lpstr>
      <vt:lpstr>Malicious Activity</vt:lpstr>
      <vt:lpstr>Created Web Server on the Corporate Server</vt:lpstr>
      <vt:lpstr>Malware Downloaded: june11.dll</vt:lpstr>
      <vt:lpstr>Phishing: invoice.86495.doc</vt:lpstr>
      <vt:lpstr>The End.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dc:creator>jennz</dc:creator>
  <cp:lastModifiedBy>jennz</cp:lastModifiedBy>
  <cp:revision>26</cp:revision>
  <dcterms:created xsi:type="dcterms:W3CDTF">2020-09-13T20:59:14Z</dcterms:created>
  <dcterms:modified xsi:type="dcterms:W3CDTF">2020-09-19T01:27:46Z</dcterms:modified>
</cp:coreProperties>
</file>